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305" r:id="rId3"/>
    <p:sldId id="306" r:id="rId4"/>
    <p:sldId id="302" r:id="rId5"/>
    <p:sldId id="303" r:id="rId6"/>
    <p:sldId id="304" r:id="rId7"/>
    <p:sldId id="307" r:id="rId8"/>
    <p:sldId id="299" r:id="rId9"/>
    <p:sldId id="300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6571E-DDD2-4125-8A2A-C46D99CC2FC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42BF-1244-482C-9997-A6926787A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2 - Θέση σημειώσεων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dirty="0">
              <a:latin typeface="Arial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AE7946-33F7-4BD0-93EE-11E63E47C9F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4620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1FBB-4CF6-41F9-B3DB-BFA9F8D94A0F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C8E0C-F1EF-4CBF-BFE3-5A5802AC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925513" y="0"/>
            <a:ext cx="6821487" cy="17843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Katsoulidis" pitchFamily="50" charset="-95"/>
                <a:ea typeface="+mj-ea"/>
                <a:cs typeface="+mj-cs"/>
              </a:rPr>
              <a:t>ΕΘΝΙΚΟ &amp; ΚΑΠΟΔΙΣΤΡΙΑΚΟ ΠΑΝΕΠΙΣΤΗΜΙΟ ΑΘΗΝΩΝ</a:t>
            </a:r>
            <a:endParaRPr lang="en-US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Katsoulidis" pitchFamily="50" charset="-95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l-GR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Katsoulidis" pitchFamily="50" charset="-95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Katsoulidis" pitchFamily="50" charset="-95"/>
                <a:ea typeface="+mj-ea"/>
                <a:cs typeface="+mj-cs"/>
              </a:rPr>
              <a:t>Σχολή Θετικών Επιστημών, Τμήμα Βιολογίας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Katsoulidis" pitchFamily="50" charset="-95"/>
                <a:ea typeface="+mj-ea"/>
                <a:cs typeface="+mj-cs"/>
              </a:rPr>
              <a:t>Τομέας Βιολογίας Κυττάρου &amp; Βιοφυσικής</a:t>
            </a:r>
            <a:endParaRPr lang="en-US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Katsoulidis" pitchFamily="50" charset="-95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1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Katsoulidis" pitchFamily="50" charset="-95"/>
                <a:ea typeface="+mj-ea"/>
                <a:cs typeface="+mj-cs"/>
              </a:rPr>
              <a:t>ΕΡΕΥΝΗΤΙΚΗ ΟΜΑΔΑ ΗΛΕΚΤΡΟΜΑΓΝΗΤΙΚΗΣ ΒΙΟΛΟΓΙΑΣ</a:t>
            </a: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0" y="4610074"/>
            <a:ext cx="9144000" cy="13378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82575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l-GR" sz="2800" b="1" dirty="0">
                <a:solidFill>
                  <a:srgbClr val="006B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Λουκάς Χ. Μαργαρίτης, Ομότιμος Καθηγητής </a:t>
            </a:r>
          </a:p>
          <a:p>
            <a:pPr marL="365125" indent="-282575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l-GR" sz="2200" b="1" dirty="0">
              <a:solidFill>
                <a:srgbClr val="006B8D"/>
              </a:solidFill>
              <a:latin typeface="Calibri" pitchFamily="34" charset="0"/>
            </a:endParaRPr>
          </a:p>
          <a:p>
            <a:pPr marL="365125" indent="-282575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l-GR" sz="2800" b="1" dirty="0">
                <a:solidFill>
                  <a:srgbClr val="006B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&amp; Συνεργάτες </a:t>
            </a:r>
            <a:endParaRPr lang="en-US" sz="2800" b="1" dirty="0">
              <a:solidFill>
                <a:srgbClr val="006B8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65125" indent="-282575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l-GR" sz="1100" b="1" dirty="0">
              <a:solidFill>
                <a:srgbClr val="006B8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352800" y="5943600"/>
            <a:ext cx="20462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lmargar@biol.uoa.gr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33401" y="1817694"/>
            <a:ext cx="8153399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l-GR" sz="2800" b="1" dirty="0">
                <a:solidFill>
                  <a:schemeClr val="tx1"/>
                </a:solidFill>
              </a:rPr>
              <a:t> </a:t>
            </a:r>
            <a:r>
              <a:rPr lang="el-GR" sz="2800" dirty="0" smtClean="0"/>
              <a:t>ΝΟΜΟΛΟΓΙΑ ΟΡΙΩΝ ΑΣΦΑΛΕΙΑΣ</a:t>
            </a:r>
          </a:p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ΠΡΟΕΔΡΙΚΟ ΔΙΑΤΑΓΜΑ ΚΑΙ </a:t>
            </a:r>
          </a:p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ΆΛΛΕΣ ΔΙΑΤΑΞΕΙΣ</a:t>
            </a:r>
            <a:endParaRPr lang="el-GR" sz="2800" b="1" dirty="0">
              <a:solidFill>
                <a:schemeClr val="tx1"/>
              </a:solidFill>
            </a:endParaRPr>
          </a:p>
        </p:txBody>
      </p:sp>
      <p:pic>
        <p:nvPicPr>
          <p:cNvPr id="115721" name="Picture 11" descr="C:\Users\Adamantia\Dropbox\LHM - AFF folder\EKPA-new logo\LOGO_UOAb_w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9872" y="-175099"/>
            <a:ext cx="931874" cy="12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6EC44-FD25-419D-BDE5-976356683F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7162800" cy="628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9330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43400"/>
            <a:ext cx="885048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 smtClean="0"/>
              <a:t>Ο ΠΡΟΕΔΡΟΣ ΤΗΣ ΕΛΛΗΝΙΚΗΣ ΔΗΜΟΚΡΑΤΙΑΣ</a:t>
            </a:r>
          </a:p>
          <a:p>
            <a:pPr fontAlgn="base"/>
            <a:r>
              <a:rPr lang="el-GR" dirty="0" smtClean="0"/>
              <a:t>Έχοντας υπόψη:</a:t>
            </a:r>
          </a:p>
          <a:p>
            <a:pPr fontAlgn="base"/>
            <a:r>
              <a:rPr lang="el-GR" dirty="0" smtClean="0"/>
              <a:t>1. Τις διατάξεις των άρθρων 1 παρ. 1, 2, 3 και 5, 3 και 4 του Ν. 1338/1983 «</a:t>
            </a:r>
            <a:r>
              <a:rPr lang="el-GR" dirty="0" smtClean="0">
                <a:solidFill>
                  <a:srgbClr val="FF0000"/>
                </a:solidFill>
              </a:rPr>
              <a:t>Εφαρμογή του Κοινοτικού Δικαίου» </a:t>
            </a:r>
            <a:r>
              <a:rPr lang="el-GR" dirty="0" smtClean="0"/>
              <a:t>(Α΄ 34), όπως οι παράγραφοι 1 και 5 του άρθρου 1 τροποποιήθηκαν, αντιστοίχως, με τις παραγράφους 1 και 2 του άρθρου 6 του Ν. 1440/1984 (Α΄ 70), το άρθρο 3 αντικαταστάθηκε με το άρθρο 65 του Ν. 1892/1990 (Α΄ 101) και το άρθρο 4 αντικαταστάθηκε με το άρθρο 6 του Ν. 1440/1984 (Α΄ 70) και τροποποιήθηκε διαδοχικά με τα άρθρα 7 του Ν. 1775/1988 (Α΄ 101), 31 του Ν. 2076/1992 (Α΄ 130), 19 του Ν. 2367/1995 (Α΄ 261), 22 του Ν. 2789/2000 (Α΄ 21), 48 του Ν. 3427/2005 (Α΄ 312), 91 του Ν. 3862/2010 (Α΄ 113) και 50 του N. 4342/2015 (Α΄ 143).</a:t>
            </a:r>
          </a:p>
          <a:p>
            <a:pPr fontAlgn="base"/>
            <a:r>
              <a:rPr lang="el-GR" dirty="0" smtClean="0"/>
              <a:t>2. Τις διατάξεις των άρθρων 2 παρ. 6, 41 και 73 παρ. 1 του «Κώδικα νόμων για την υγεία και την ασφάλεια των εργαζομένων» (εφεξής Κ.Ν.Υ.Α.Ε.), ο οποίος κυρώθηκε με το άρθρο πρώτο του Ν. 3850/2010 «</a:t>
            </a:r>
            <a:r>
              <a:rPr lang="el-GR" dirty="0" smtClean="0">
                <a:solidFill>
                  <a:srgbClr val="FF0000"/>
                </a:solidFill>
              </a:rPr>
              <a:t>Κύρωση του Κώδικα νόμων για την υγεία και την ασφάλεια των εργαζομένων» </a:t>
            </a:r>
            <a:r>
              <a:rPr lang="el-GR" dirty="0" smtClean="0"/>
              <a:t>(Α΄ 84).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 smtClean="0"/>
              <a:t>3. Τις διατάξεις του άρθρου 20 του Ν. 4270/2014 «Αρχές </a:t>
            </a:r>
            <a:r>
              <a:rPr lang="el-GR" dirty="0" smtClean="0">
                <a:solidFill>
                  <a:srgbClr val="FF0000"/>
                </a:solidFill>
              </a:rPr>
              <a:t>δημοσιονομικής διαχείρισης </a:t>
            </a:r>
            <a:r>
              <a:rPr lang="el-GR" dirty="0" smtClean="0"/>
              <a:t>και εποπτείας (ενσωμάτωση της Οδηγίας 2011/85/ΕΕ) - δημόσιο λογιστικό και άλλες διατάξεις.» (Α΄ 143).</a:t>
            </a:r>
          </a:p>
          <a:p>
            <a:pPr fontAlgn="base"/>
            <a:r>
              <a:rPr lang="el-GR" dirty="0" smtClean="0"/>
              <a:t>4. Τις διατάξεις του άρθρου 90 του Κώδικα που κυρώθηκε με το άρθρο πρώτο του Π.δ. 63/2005 «Κωδικοποίηση της νομοθεσίας για την Κυβέρνηση και τα κυβερνητικά όργανα» (Α΄ 98).</a:t>
            </a:r>
          </a:p>
          <a:p>
            <a:pPr fontAlgn="base"/>
            <a:r>
              <a:rPr lang="el-GR" dirty="0" smtClean="0"/>
              <a:t>5. Τις διατάξεις του Π.δ. 24/2015 «</a:t>
            </a:r>
            <a:r>
              <a:rPr lang="el-GR" dirty="0" smtClean="0">
                <a:solidFill>
                  <a:srgbClr val="FF0000"/>
                </a:solidFill>
              </a:rPr>
              <a:t>Σύσταση και μετονομασία Υπουργείων</a:t>
            </a:r>
            <a:r>
              <a:rPr lang="el-GR" dirty="0" smtClean="0"/>
              <a:t>, μεταφορά της Γενικής Γραμματείας Κοινωνικών Ασφαλίσεων» (Α΄ 20).</a:t>
            </a:r>
          </a:p>
          <a:p>
            <a:pPr fontAlgn="base"/>
            <a:r>
              <a:rPr lang="el-GR" dirty="0" smtClean="0"/>
              <a:t>6. Τις διατάξεις του άρθρου 27 του Ν.  4320/2015 «Ρυθμίσεις για τη λήψη άμεσων μέτρων για την </a:t>
            </a:r>
            <a:r>
              <a:rPr lang="el-GR" dirty="0" smtClean="0">
                <a:solidFill>
                  <a:srgbClr val="FF0000"/>
                </a:solidFill>
              </a:rPr>
              <a:t>αντιμετώπιση της ανθρωπιστικής κρίσης, την οργάνωση της Κυβέρνησης και των Κυβερνητικών οργάνων </a:t>
            </a:r>
            <a:r>
              <a:rPr lang="el-GR" dirty="0" smtClean="0"/>
              <a:t>και λοιπές διατάξεις» (Α΄ 29).</a:t>
            </a:r>
          </a:p>
          <a:p>
            <a:pPr fontAlgn="base"/>
            <a:r>
              <a:rPr lang="el-GR" dirty="0" smtClean="0"/>
              <a:t>7. Τις διατάξεις του Π.δ. 70/2015 «</a:t>
            </a:r>
            <a:r>
              <a:rPr lang="el-GR" dirty="0" smtClean="0">
                <a:solidFill>
                  <a:srgbClr val="FF0000"/>
                </a:solidFill>
              </a:rPr>
              <a:t>Ανασύσταση των Υπουργείων</a:t>
            </a:r>
            <a:r>
              <a:rPr lang="el-GR" dirty="0" smtClean="0"/>
              <a:t>. ..» (Α΄ 114).</a:t>
            </a:r>
          </a:p>
          <a:p>
            <a:pPr fontAlgn="base"/>
            <a:r>
              <a:rPr lang="el-GR" dirty="0" smtClean="0"/>
              <a:t>8. Τις διατάξεις του Π.δ. 73/2015 «</a:t>
            </a:r>
            <a:r>
              <a:rPr lang="el-GR" dirty="0" smtClean="0">
                <a:solidFill>
                  <a:srgbClr val="FF0000"/>
                </a:solidFill>
              </a:rPr>
              <a:t>Διορισμός Αντιπροέδρου της Κυβέρνησης, Υπουργών, Αναπληρωτών Υπουργών και Υφυπουργών</a:t>
            </a:r>
            <a:r>
              <a:rPr lang="el-GR" dirty="0" smtClean="0"/>
              <a:t>» (Α΄ 116).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30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 smtClean="0"/>
              <a:t>9. Την αριθμ. Υ29/8-10-2015 </a:t>
            </a:r>
            <a:r>
              <a:rPr lang="el-GR" dirty="0" smtClean="0">
                <a:solidFill>
                  <a:srgbClr val="FF0000"/>
                </a:solidFill>
              </a:rPr>
              <a:t>απόφαση του Πρωθυπουργού «Ανάθεση αρμοδιοτήτων στον Αναπληρωτή Υπουργό Οικονομικών Γεώργιο Χουλιαράκη</a:t>
            </a:r>
            <a:r>
              <a:rPr lang="el-GR" dirty="0" smtClean="0"/>
              <a:t>» (Β΄ 2168).</a:t>
            </a:r>
          </a:p>
          <a:p>
            <a:pPr fontAlgn="base"/>
            <a:r>
              <a:rPr lang="el-GR" dirty="0" smtClean="0"/>
              <a:t>10. Την υπ’ αριθμ. 01/17-2-2016 </a:t>
            </a:r>
            <a:r>
              <a:rPr lang="el-GR" b="1" dirty="0" smtClean="0">
                <a:solidFill>
                  <a:srgbClr val="6600FF"/>
                </a:solidFill>
              </a:rPr>
              <a:t>γνώμη του Συμβουλίου Υγείας και Ασφάλειας των Εργαζομένων (Σ.Υ.Α.Ε.).</a:t>
            </a:r>
          </a:p>
          <a:p>
            <a:pPr fontAlgn="base"/>
            <a:r>
              <a:rPr lang="el-GR" dirty="0" smtClean="0"/>
              <a:t>11. Την υπ’ αριθμ. </a:t>
            </a:r>
            <a:r>
              <a:rPr lang="el-GR" dirty="0" smtClean="0">
                <a:solidFill>
                  <a:srgbClr val="C00000"/>
                </a:solidFill>
              </a:rPr>
              <a:t>11514/393/10.03.2016 εισήγηση της Γενικής Διεύθυνσης Οικονομικών Υπηρεσιών του Υπουργείου Εργασίας</a:t>
            </a:r>
            <a:r>
              <a:rPr lang="el-GR" dirty="0" smtClean="0"/>
              <a:t>, Κοινωνικής Ασφάλισης και Κοινωνικής Αλληλεγγύης.</a:t>
            </a:r>
          </a:p>
          <a:p>
            <a:pPr fontAlgn="base"/>
            <a:r>
              <a:rPr lang="el-GR" dirty="0" smtClean="0"/>
              <a:t>12. Το γεγονός ότι από τις διατάξεις του παρόντος </a:t>
            </a:r>
            <a:r>
              <a:rPr lang="el-GR" dirty="0" smtClean="0">
                <a:solidFill>
                  <a:srgbClr val="C00000"/>
                </a:solidFill>
              </a:rPr>
              <a:t>δεν προκαλείται δαπάνη σε βάρος του κρατικού προϋπολογισμού.</a:t>
            </a:r>
          </a:p>
          <a:p>
            <a:pPr fontAlgn="base"/>
            <a:r>
              <a:rPr lang="el-GR" dirty="0" smtClean="0"/>
              <a:t>13. Τις υπ’ αριθμ. 154/2016 και 191/2016 γνωμοδοτήσεις του Συμβουλίου της Επικρατείας, μετά από πρόταση των Υπουργών Εσωτερικών και Διοικητικής Ανασυγκρότησης, Οικονομίας, Ανάπτυξης και Τουρισμού, Οικονομικών, και Εργασίας, Κοινωνικής Ασφάλισης και Κοινωνικής Αλληλεγγύης, αποφασίζουμε: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048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Π.Δ. 120/2016 (203/Α/26.10.2016) Εναρμόνιση με την οδηγία 2013/35/ΕΕ «περί των ελαχίστων απαιτήσεων υγείας και ασφάλειας όσον αφορά την </a:t>
            </a:r>
            <a:r>
              <a:rPr lang="el-GR" b="1" dirty="0" smtClean="0">
                <a:solidFill>
                  <a:srgbClr val="FF0000"/>
                </a:solidFill>
              </a:rPr>
              <a:t>έκθεση των εργαζομένων σε κινδύνους προερχόμενους από φυσικούς παράγοντες (ηλεκτρομαγνητικά πεδία) </a:t>
            </a:r>
            <a:r>
              <a:rPr lang="el-GR" b="1" dirty="0" smtClean="0"/>
              <a:t>(20ή ειδική οδηγία κατά την έννοια του άρθρου 16 παράγραφος 1 της οδηγίας 89/391/ΕΟΚ) και περί καταργήσεως της οδηγίας 2004/40/ΕΚ» (ΕΕ L179/1 της 29.06.2013)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1600200" y="2209800"/>
            <a:ext cx="70104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l-GR" dirty="0" smtClean="0"/>
              <a:t>5. Οι οριακές τιμές έκθεσης (ELV) που ορίζονται στο παρόν προεδρικό </a:t>
            </a:r>
            <a:r>
              <a:rPr lang="el-GR" dirty="0" smtClean="0">
                <a:solidFill>
                  <a:srgbClr val="FF0000"/>
                </a:solidFill>
              </a:rPr>
              <a:t>διάταγμα καλύπτουν μόνο τις επιστημονικώς παγιωμένες σχέσεις μεταξύ των βραχυπρόθεσμων άμεσων βιοφυσικών επιπτώσεων και της έκθεσης σε ηλεκτρομαγνητικά πεδία.</a:t>
            </a:r>
          </a:p>
          <a:p>
            <a:pPr fontAlgn="base"/>
            <a:r>
              <a:rPr lang="el-GR" dirty="0" smtClean="0"/>
              <a:t>6. Το παρόν προεδρικό διάταγμα </a:t>
            </a:r>
            <a:r>
              <a:rPr lang="el-GR" dirty="0" smtClean="0">
                <a:solidFill>
                  <a:srgbClr val="FF0000"/>
                </a:solidFill>
              </a:rPr>
              <a:t>δεν καλύπτει τις εικαζόμενες μακροπρόθεσμες επιπτώσεις.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924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 smtClean="0"/>
              <a:t>Για τους σκοπούς του παρόντος προεδρικού διατάγματος ισχύουν οι ακόλουθοι ορισμοί:</a:t>
            </a:r>
          </a:p>
          <a:p>
            <a:pPr fontAlgn="base"/>
            <a:r>
              <a:rPr lang="el-GR" dirty="0" smtClean="0"/>
              <a:t>α) «ηλεκτρομαγνητικά πεδία»: τα στατικά ηλεκτρικά, τα στατικά μαγνητικά και τα χρονικώς μεταβαλλόμενα ηλεκτρικά, μαγνητικά και ηλεκτρομαγνητικά πεδία με </a:t>
            </a:r>
            <a:r>
              <a:rPr lang="el-GR" dirty="0" smtClean="0">
                <a:solidFill>
                  <a:srgbClr val="FF0000"/>
                </a:solidFill>
              </a:rPr>
              <a:t>συχνότητες έως 300 GHz,</a:t>
            </a:r>
          </a:p>
          <a:p>
            <a:pPr fontAlgn="base"/>
            <a:r>
              <a:rPr lang="el-GR" dirty="0" smtClean="0"/>
              <a:t>β) «</a:t>
            </a:r>
            <a:r>
              <a:rPr lang="el-GR" dirty="0" smtClean="0">
                <a:solidFill>
                  <a:srgbClr val="FF0000"/>
                </a:solidFill>
              </a:rPr>
              <a:t>άμεσες βιοφυσικές επιπτώσεις</a:t>
            </a:r>
            <a:r>
              <a:rPr lang="el-GR" dirty="0" smtClean="0"/>
              <a:t>»: οι επιπτώσεις που προκαλούνται άμεσα στο ανθρώπινο σώμα λόγω της παρουσίας του σε ηλεκτρομαγνητικό πεδίο, οι οποίες περιλαμβάνουν:</a:t>
            </a:r>
          </a:p>
          <a:p>
            <a:pPr fontAlgn="base"/>
            <a:r>
              <a:rPr lang="el-GR" dirty="0" smtClean="0"/>
              <a:t>βα</a:t>
            </a:r>
            <a:r>
              <a:rPr lang="el-GR" dirty="0" smtClean="0">
                <a:solidFill>
                  <a:srgbClr val="FF0000"/>
                </a:solidFill>
              </a:rPr>
              <a:t>) θερμικές επιπτώσεις</a:t>
            </a:r>
            <a:r>
              <a:rPr lang="el-GR" dirty="0" smtClean="0"/>
              <a:t>, όπως η θέρμανση των ιστών μέσω της απορρόφησης ενέργειας από ηλεκτρομαγνητικά πεδία στους ιστούς,</a:t>
            </a:r>
          </a:p>
          <a:p>
            <a:pPr fontAlgn="base"/>
            <a:r>
              <a:rPr lang="el-GR" dirty="0" smtClean="0"/>
              <a:t>ββ) </a:t>
            </a:r>
            <a:r>
              <a:rPr lang="el-GR" dirty="0" smtClean="0">
                <a:solidFill>
                  <a:srgbClr val="FF0000"/>
                </a:solidFill>
              </a:rPr>
              <a:t>μη θερμικές επιπτώσεις</a:t>
            </a:r>
            <a:r>
              <a:rPr lang="el-GR" dirty="0" smtClean="0"/>
              <a:t>, όπως η διέγερση των μυών, των νεύρων ή των αισθητηρίων οργάνων. Οι εν λόγω επιπτώσεις ενδέχεται να βλάψουν τη νοητική και σωματική υγεία των εκτιθέμενων εργαζομένων. Επιπλέον, η διέγερση των αισθητηρίων οργάνων ενδέχεται να οδηγήσει σε παροδικά συμπτώματα, όπως ο ίλιγγος ή οι φωτοψίες. Οι συγκεκριμένες επιπτώσεις ενδέχεται να προκαλέσουν προσωρινή ενόχληση </a:t>
            </a:r>
            <a:r>
              <a:rPr lang="el-GR" dirty="0" smtClean="0">
                <a:solidFill>
                  <a:srgbClr val="FF0000"/>
                </a:solidFill>
              </a:rPr>
              <a:t>ή να επηρεάσουν τη γνωστική λειτουργία ή άλλες λειτουργίες του εγκεφάλου </a:t>
            </a:r>
            <a:r>
              <a:rPr lang="el-GR" dirty="0" smtClean="0"/>
              <a:t>ή των μυών και μπορούν έτσι να επηρεάσουν την ικανότητα του εργαζομένου να ασκήσει με ασφάλεια τις δραστηριότητες του (π.χ. κίνδυνοι για την ασφάλεια) 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0"/>
            <a:ext cx="3200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Πδ 120-16 συνεχεια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54380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l-GR" b="1" dirty="0" smtClean="0"/>
              <a:t>Άρθρο 3 - Προεδρικό Διάταγμα 120/2016 - (άρθρο 3 οδηγίας) Οριακές τιμές έκθεσης και επίπεδα δράσης</a:t>
            </a:r>
          </a:p>
          <a:p>
            <a:endParaRPr lang="el-GR" dirty="0" smtClean="0"/>
          </a:p>
          <a:p>
            <a:r>
              <a:rPr lang="el-GR" dirty="0" smtClean="0"/>
              <a:t>2. Οι εργοδότες πρέπει να διασφαλίζουν ότι η έκθεση των εργαζομένων σε ηλεκτρομαγνητικά πεδία περιορίζεται στις "ELV με επιπτώσεις στην υγεία" και στις "ELV με αισθητηριακές επιπτώσεις" που ορίζονται στο παράρτημα II για τις μη θερμικές επιπτώσεις, </a:t>
            </a:r>
            <a:r>
              <a:rPr lang="el-GR" b="1" dirty="0" smtClean="0">
                <a:solidFill>
                  <a:srgbClr val="C00000"/>
                </a:solidFill>
              </a:rPr>
              <a:t>και στο παράρτημα III για τις θερμικές επιπτώσεις.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352800"/>
            <a:ext cx="7620000" cy="9233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l-GR" b="1" dirty="0" smtClean="0"/>
              <a:t>Άρθρο 4 - Προεδρικό Διάταγμα 120/2016 - (άρθρο 4 οδηγίας) Εκτίμηση των κινδύνων και προσδιορισμός της έκθεσης</a:t>
            </a:r>
          </a:p>
          <a:p>
            <a:pPr fontAlgn="base"/>
            <a:r>
              <a:rPr lang="el-GR" dirty="0" smtClean="0"/>
              <a:t>ΗΜΕΡΟΜΗΝΙΑ ΙΣΧΥΟΣ: 26/10/2016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609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lukas</dc:creator>
  <cp:lastModifiedBy>Lukas Margaritis</cp:lastModifiedBy>
  <cp:revision>145</cp:revision>
  <dcterms:created xsi:type="dcterms:W3CDTF">2017-10-17T11:31:54Z</dcterms:created>
  <dcterms:modified xsi:type="dcterms:W3CDTF">2019-11-09T16:34:26Z</dcterms:modified>
</cp:coreProperties>
</file>